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60" r:id="rId4"/>
    <p:sldId id="262" r:id="rId5"/>
    <p:sldId id="261" r:id="rId6"/>
    <p:sldId id="264" r:id="rId7"/>
    <p:sldId id="265" r:id="rId8"/>
    <p:sldId id="263" r:id="rId9"/>
    <p:sldId id="266" r:id="rId10"/>
    <p:sldId id="267" r:id="rId11"/>
    <p:sldId id="259" r:id="rId12"/>
    <p:sldId id="268" r:id="rId13"/>
    <p:sldId id="270" r:id="rId14"/>
    <p:sldId id="269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5E5BFC98-C868-1E21-BCDD-0360F571D8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892CCDF-3AA6-1E4F-D7F5-36E744C896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12535-77EC-4B7C-A085-BCBA7F09F5BC}" type="datetimeFigureOut">
              <a:rPr lang="hu-HU" smtClean="0"/>
              <a:t>2024. 02. 27.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440E291-419A-B11F-2C40-CCE4A00856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69E9C1F-D8D4-16E0-9818-F3BA9F45E5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21C1F-492A-47D6-A00C-E703693DEB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1905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A34B6-D82E-4256-B76A-C441CE0A6AF4}" type="datetimeFigureOut">
              <a:rPr lang="hu-HU" smtClean="0"/>
              <a:t>2024. 02. 27.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CB866-6C52-4165-A8B6-D2BF03A2B0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366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CB866-6C52-4165-A8B6-D2BF03A2B075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8233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C6C365BC-477F-81C9-EA65-F65A33052C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BB1B377F-4215-5BD2-2518-61383BABAE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212631"/>
            <a:ext cx="5444688" cy="1930619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endParaRPr lang="hu-HU" sz="4000" dirty="0">
              <a:latin typeface="Montserrat ExtraBold" panose="00000900000000000000" pitchFamily="50" charset="-18"/>
            </a:endParaRPr>
          </a:p>
        </p:txBody>
      </p:sp>
      <p:sp>
        <p:nvSpPr>
          <p:cNvPr id="10" name="Alcím 2">
            <a:extLst>
              <a:ext uri="{FF2B5EF4-FFF2-40B4-BE49-F238E27FC236}">
                <a16:creationId xmlns:a16="http://schemas.microsoft.com/office/drawing/2014/main" id="{B404A077-7DA3-CBC9-2313-0495C0139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7075" y="3625851"/>
            <a:ext cx="4215123" cy="653830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endParaRPr lang="hu-HU" sz="2000" dirty="0">
              <a:latin typeface="Montserrat ExtraBold" panose="00000900000000000000" pitchFamily="50" charset="-18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E6298D6F-CB92-BCA7-DD24-66603D8BCA1B}"/>
              </a:ext>
            </a:extLst>
          </p:cNvPr>
          <p:cNvSpPr txBox="1"/>
          <p:nvPr userDrawn="1"/>
        </p:nvSpPr>
        <p:spPr>
          <a:xfrm>
            <a:off x="66675" y="5686425"/>
            <a:ext cx="351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chemeClr val="bg1"/>
                </a:solidFill>
              </a:rPr>
              <a:t>2024.02.22.</a:t>
            </a:r>
          </a:p>
        </p:txBody>
      </p:sp>
    </p:spTree>
    <p:extLst>
      <p:ext uri="{BB962C8B-B14F-4D97-AF65-F5344CB8AC3E}">
        <p14:creationId xmlns:p14="http://schemas.microsoft.com/office/powerpoint/2010/main" val="898247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1648C2-0807-2B90-BFCD-CD8718B88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C79B9AE-CCAD-2D7A-4BDB-C068995C4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0B83C84-2A2F-ABC0-0BE6-7A853BCD2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3052-2FC2-4E31-B8DC-29739632C58A}" type="datetimeFigureOut">
              <a:rPr lang="hu-HU" smtClean="0"/>
              <a:t>2024. 02. 27.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DDFEC00-5B44-EA1C-A96A-72E55FA85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E95A6EA-4373-7091-31C1-766BB0F13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E0AC2-42C9-4A1D-9663-8A392ED398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8446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32E3E11-49C5-7DC9-666A-26AF3164A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57A03E0-AF2E-9B8F-87C8-7FDEEDE825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171661F-D41D-3760-0E6B-D0075BA74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3052-2FC2-4E31-B8DC-29739632C58A}" type="datetimeFigureOut">
              <a:rPr lang="hu-HU" smtClean="0"/>
              <a:t>2024. 02. 27.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AEED1A0-5559-B246-0B0A-E3BF5BD9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224274E-1AD3-8ABE-97F7-CAFFA8451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E0AC2-42C9-4A1D-9663-8A392ED398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425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55332C59-DB88-8EE4-71D4-296B230B93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7273DDD-E863-A0E6-27BD-3314BCD1A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226"/>
            <a:ext cx="10515600" cy="823914"/>
          </a:xfrm>
        </p:spPr>
        <p:txBody>
          <a:bodyPr/>
          <a:lstStyle>
            <a:lvl1pPr>
              <a:defRPr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323F466-C328-593E-789A-C652511F5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2200"/>
            <a:ext cx="10515600" cy="3324225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476177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DF8052-2985-63B2-285D-6624166CF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97BF686-1E6B-7766-4BB5-7416EAD55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C14D0C5-7A3C-7B79-C0BE-CCE34756A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3052-2FC2-4E31-B8DC-29739632C58A}" type="datetimeFigureOut">
              <a:rPr lang="hu-HU" smtClean="0"/>
              <a:t>2024. 02. 27.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7A17BF6-208F-8EBB-852E-494841A6D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F0C029E-5B8D-4CA9-4E59-109B6033E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E0AC2-42C9-4A1D-9663-8A392ED398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5111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1140C1-D645-01D0-329A-5D1DA082C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F6669FB-FBAA-5C9C-01E1-7A6AEB2EA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5146465-8237-3AC6-21C0-C766D1FB8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C15D177-A32C-D33D-ED46-9803824AA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3052-2FC2-4E31-B8DC-29739632C58A}" type="datetimeFigureOut">
              <a:rPr lang="hu-HU" smtClean="0"/>
              <a:t>2024. 02. 27.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07AE0A2-6674-F954-01AB-40BCE6A8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19A2D82-3F28-255D-214B-A77471E88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E0AC2-42C9-4A1D-9663-8A392ED398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290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2236F9-7C8D-F25A-8445-53B607C0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0AA9DE0-A330-6EDE-6B3F-1D1F63DD5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4FCBE29-32EA-D1B2-1194-7FAC8CB7F7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68B703A-B486-C654-FE7B-6DBD2816C4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D0B27052-676E-53C7-F3A3-A00481684D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401317A1-6D0B-0ACC-C2E4-939D4F55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3052-2FC2-4E31-B8DC-29739632C58A}" type="datetimeFigureOut">
              <a:rPr lang="hu-HU" smtClean="0"/>
              <a:t>2024. 02. 27.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1646446F-F48D-6770-9FF6-C74C8C876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892E29B-9010-522C-857E-1200007F4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E0AC2-42C9-4A1D-9663-8A392ED398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009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C8E425-6DFA-F844-AFF1-8427B68D9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0E7D7D5-572F-8CBE-672E-9654596C0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3052-2FC2-4E31-B8DC-29739632C58A}" type="datetimeFigureOut">
              <a:rPr lang="hu-HU" smtClean="0"/>
              <a:t>2024. 02. 27.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FFA7D7C-941D-644E-063D-1784D87E6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88DA655-638F-3087-CFFE-00684217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E0AC2-42C9-4A1D-9663-8A392ED398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6910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9390533-C6F4-4EBD-027D-20D81BB83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3052-2FC2-4E31-B8DC-29739632C58A}" type="datetimeFigureOut">
              <a:rPr lang="hu-HU" smtClean="0"/>
              <a:t>2024. 02. 27.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871FDE14-F8D5-3C71-4E09-E7C04DA97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383C6B8-679F-68DA-7DD4-28F5B2990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E0AC2-42C9-4A1D-9663-8A392ED398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0186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07DFE97-AC76-3601-AAE8-8299D01D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E8AF8D2-BE17-2BCA-DEC4-CC9BACBCC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1A6C854-9841-251F-00A3-B86971F125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920635E-2518-B558-C5C4-B0E5CC9A7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3052-2FC2-4E31-B8DC-29739632C58A}" type="datetimeFigureOut">
              <a:rPr lang="hu-HU" smtClean="0"/>
              <a:t>2024. 02. 27.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343FBE3-5EAC-0CD9-C9AF-1C567D410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AA39F81-5853-3F29-2C52-B60FEB40C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E0AC2-42C9-4A1D-9663-8A392ED398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1261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6FE5EA-489F-684A-792F-35DF5091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6ADB4854-E054-C100-ACC9-F0AA345F45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E7BCDCE-2EB7-8E30-AF54-82F89E5FF9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4CF6661-11D9-5620-0995-DBFA3C575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3052-2FC2-4E31-B8DC-29739632C58A}" type="datetimeFigureOut">
              <a:rPr lang="hu-HU" smtClean="0"/>
              <a:t>2024. 02. 27.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0C379FB-470C-6694-B2C0-160FBF7F2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9391CE7-76D6-2747-4744-76345371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E0AC2-42C9-4A1D-9663-8A392ED398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1684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CC5250AD-BA56-9CB3-E69C-F99AF37F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5A1CD26-DF1A-68F7-59D3-1C3B7F0BE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35D8E8F-37E5-DADE-D06D-8DFC2B8183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F3052-2FC2-4E31-B8DC-29739632C58A}" type="datetimeFigureOut">
              <a:rPr lang="hu-HU" smtClean="0"/>
              <a:t>2024. 02. 27.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D5175DC-407D-B670-E469-88C29DD6B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B88E95C-41EF-8D42-368A-4F112351F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E0AC2-42C9-4A1D-9663-8A392ED398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070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vallalkozzokosan.eu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penz7.hu/kiseroesemenyek.cs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ejam.hu/hu/innovacios-nap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p&#233;nz7@ejam.hu" TargetMode="External"/><Relationship Id="rId2" Type="http://schemas.openxmlformats.org/officeDocument/2006/relationships/hyperlink" Target="https://penz7.hu/kapcsolat.cs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vallalkozzokosan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05136F-FB84-120B-AB18-657E2E8B2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8080" y="1135220"/>
            <a:ext cx="5222240" cy="2547780"/>
          </a:xfrm>
        </p:spPr>
        <p:txBody>
          <a:bodyPr/>
          <a:lstStyle/>
          <a:p>
            <a:r>
              <a:rPr lang="hu-HU" b="1" dirty="0"/>
              <a:t>PÉNZ7 </a:t>
            </a:r>
            <a:br>
              <a:rPr lang="hu-HU" b="1" dirty="0"/>
            </a:br>
            <a:r>
              <a:rPr lang="hu-HU" sz="2400" b="1" dirty="0"/>
              <a:t>(március 4-8.)</a:t>
            </a:r>
            <a:br>
              <a:rPr lang="hu-HU" sz="2400" b="1" dirty="0"/>
            </a:br>
            <a:br>
              <a:rPr lang="hu-HU" b="1" dirty="0"/>
            </a:br>
            <a:r>
              <a:rPr lang="hu-HU" b="1" dirty="0"/>
              <a:t>Vállalkozói témarész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26DB6F7-3AE8-8DC1-1ECF-2FE2E46A367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538720" y="4043680"/>
            <a:ext cx="3911600" cy="1432560"/>
          </a:xfrm>
        </p:spPr>
        <p:txBody>
          <a:bodyPr/>
          <a:lstStyle/>
          <a:p>
            <a:pPr marL="0" indent="0" algn="ctr">
              <a:buNone/>
            </a:pPr>
            <a:r>
              <a:rPr lang="hu-HU" b="1" dirty="0"/>
              <a:t>WEBINÁRIUM</a:t>
            </a:r>
          </a:p>
        </p:txBody>
      </p:sp>
    </p:spTree>
    <p:extLst>
      <p:ext uri="{BB962C8B-B14F-4D97-AF65-F5344CB8AC3E}">
        <p14:creationId xmlns:p14="http://schemas.microsoft.com/office/powerpoint/2010/main" val="959477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E0CEA6-927E-3C85-2572-0D454AFED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Önkéntessel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0B8FFC6-4869-9F71-96D7-BFF58EB45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2140"/>
            <a:ext cx="10515600" cy="3824285"/>
          </a:xfrm>
        </p:spPr>
        <p:txBody>
          <a:bodyPr>
            <a:normAutofit/>
          </a:bodyPr>
          <a:lstStyle/>
          <a:p>
            <a:r>
              <a:rPr lang="hu-HU" dirty="0"/>
              <a:t>Önkéntessel előre megbeszélt tananyag kitöltése</a:t>
            </a:r>
          </a:p>
          <a:p>
            <a:pPr lvl="1"/>
            <a:r>
              <a:rPr lang="hu-HU" dirty="0"/>
              <a:t>Órai keretek között </a:t>
            </a:r>
          </a:p>
          <a:p>
            <a:pPr lvl="1"/>
            <a:r>
              <a:rPr lang="hu-HU" dirty="0"/>
              <a:t>Egyénileg – házi feladatként</a:t>
            </a:r>
          </a:p>
          <a:p>
            <a:pPr lvl="1"/>
            <a:endParaRPr lang="hu-HU" dirty="0"/>
          </a:p>
          <a:p>
            <a:r>
              <a:rPr lang="hu-HU" dirty="0"/>
              <a:t>1x45 perc Önkéntes előadása együttműködve a pedagógussal</a:t>
            </a:r>
          </a:p>
          <a:p>
            <a:pPr lvl="1"/>
            <a:r>
              <a:rPr lang="hu-HU" dirty="0"/>
              <a:t>BRAND mentesen!</a:t>
            </a:r>
          </a:p>
          <a:p>
            <a:pPr lvl="1"/>
            <a:r>
              <a:rPr lang="hu-HU" dirty="0"/>
              <a:t>Saját vállalkozás történetének bemutatása, kihívások kezelése, sikertörténet</a:t>
            </a:r>
          </a:p>
          <a:p>
            <a:pPr lvl="1"/>
            <a:r>
              <a:rPr lang="hu-HU" dirty="0"/>
              <a:t>Tananyag belefoglalása (</a:t>
            </a:r>
            <a:r>
              <a:rPr lang="hu-HU" dirty="0" err="1"/>
              <a:t>pl</a:t>
            </a:r>
            <a:r>
              <a:rPr lang="hu-HU" dirty="0"/>
              <a:t>: Számok és statisztikák kalandjai a vállalkozásunkban – adatok bemutatása tényleg diagramokkal?)</a:t>
            </a:r>
          </a:p>
          <a:p>
            <a:pPr lvl="1"/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0A72992-835E-5CFF-95A2-81CBE514CC68}"/>
              </a:ext>
            </a:extLst>
          </p:cNvPr>
          <p:cNvSpPr txBox="1"/>
          <p:nvPr/>
        </p:nvSpPr>
        <p:spPr>
          <a:xfrm>
            <a:off x="3434080" y="6014720"/>
            <a:ext cx="5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hlinkClick r:id="rId2"/>
              </a:rPr>
              <a:t>https://vallalkozzokosan.eu/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4383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B3051E-60FA-9BE2-7804-69A2FCC9A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Kísérőesemények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AB75FC5-1A3B-0FBF-77E6-E844A2355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2480"/>
            <a:ext cx="10515600" cy="3623945"/>
          </a:xfrm>
        </p:spPr>
        <p:txBody>
          <a:bodyPr>
            <a:normAutofit fontScale="92500" lnSpcReduction="20000"/>
          </a:bodyPr>
          <a:lstStyle/>
          <a:p>
            <a:r>
              <a:rPr lang="hu-HU" sz="2400" dirty="0"/>
              <a:t>Digitális Szimat Kihívás</a:t>
            </a:r>
          </a:p>
          <a:p>
            <a:r>
              <a:rPr lang="hu-HU" sz="2400" dirty="0" err="1"/>
              <a:t>PénzOkos</a:t>
            </a:r>
            <a:r>
              <a:rPr lang="hu-HU" sz="2400" dirty="0"/>
              <a:t> Kupa</a:t>
            </a:r>
          </a:p>
          <a:p>
            <a:r>
              <a:rPr lang="hu-HU" sz="2400" dirty="0" err="1"/>
              <a:t>PénzFutam</a:t>
            </a:r>
            <a:endParaRPr lang="hu-HU" sz="2400" dirty="0"/>
          </a:p>
          <a:p>
            <a:r>
              <a:rPr lang="hu-HU" sz="2400" dirty="0" err="1"/>
              <a:t>BankCode</a:t>
            </a:r>
            <a:endParaRPr lang="hu-HU" sz="2400" dirty="0"/>
          </a:p>
          <a:p>
            <a:r>
              <a:rPr lang="hu-HU" sz="2400" dirty="0"/>
              <a:t>Részvényfutam</a:t>
            </a:r>
          </a:p>
          <a:p>
            <a:r>
              <a:rPr lang="hu-HU" sz="2400" dirty="0"/>
              <a:t>Nagy Diák Pénzügyes Teszt</a:t>
            </a:r>
          </a:p>
          <a:p>
            <a:r>
              <a:rPr lang="hu-HU" sz="3600" b="1" dirty="0" err="1"/>
              <a:t>Innovation</a:t>
            </a:r>
            <a:r>
              <a:rPr lang="hu-HU" sz="3600" b="1" dirty="0"/>
              <a:t> </a:t>
            </a:r>
            <a:r>
              <a:rPr lang="hu-HU" sz="3600" b="1" dirty="0" err="1"/>
              <a:t>Challenge</a:t>
            </a:r>
            <a:endParaRPr lang="hu-HU" sz="3600" b="1" dirty="0"/>
          </a:p>
          <a:p>
            <a:r>
              <a:rPr lang="hu-HU" sz="3600" b="1" dirty="0"/>
              <a:t>€co, no mi?</a:t>
            </a:r>
          </a:p>
          <a:p>
            <a:pPr marL="0" indent="0">
              <a:buNone/>
            </a:pPr>
            <a:r>
              <a:rPr lang="hu-HU" sz="3000" b="1" dirty="0"/>
              <a:t>    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18C7852-6DA0-631A-32BD-C138FCA4C807}"/>
              </a:ext>
            </a:extLst>
          </p:cNvPr>
          <p:cNvSpPr txBox="1"/>
          <p:nvPr/>
        </p:nvSpPr>
        <p:spPr>
          <a:xfrm>
            <a:off x="3474720" y="6035040"/>
            <a:ext cx="529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/>
              <a:t>(</a:t>
            </a:r>
            <a:r>
              <a:rPr lang="hu-HU" sz="1800" dirty="0">
                <a:hlinkClick r:id="rId2"/>
              </a:rPr>
              <a:t>https://penz7.hu/kiseroesemenyek.cshtml</a:t>
            </a:r>
            <a:r>
              <a:rPr lang="hu-HU" sz="1800" dirty="0"/>
              <a:t> )</a:t>
            </a:r>
            <a:endParaRPr lang="hu-HU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C7B81642-9717-3CAD-D97D-3AADE9131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838" y="1862140"/>
            <a:ext cx="5522483" cy="290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29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6D201D-94BD-D626-E9E9-2C8CA33F9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Kísérő események – </a:t>
            </a:r>
            <a:r>
              <a:rPr lang="hu-HU" dirty="0" err="1"/>
              <a:t>Innovation</a:t>
            </a:r>
            <a:r>
              <a:rPr lang="hu-HU" dirty="0"/>
              <a:t> </a:t>
            </a:r>
            <a:r>
              <a:rPr lang="hu-HU" dirty="0" err="1"/>
              <a:t>Challenge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D6174D9-FD22-447D-5A0E-03EE887D8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2800"/>
            <a:ext cx="5504440" cy="3603625"/>
          </a:xfrm>
        </p:spPr>
        <p:txBody>
          <a:bodyPr/>
          <a:lstStyle/>
          <a:p>
            <a:r>
              <a:rPr lang="hu-HU" dirty="0"/>
              <a:t>1-2 nap (online vagy személyesen)</a:t>
            </a:r>
          </a:p>
          <a:p>
            <a:r>
              <a:rPr lang="hu-HU" dirty="0"/>
              <a:t>5-8 fős csapatok</a:t>
            </a:r>
          </a:p>
          <a:p>
            <a:endParaRPr lang="hu-HU" dirty="0"/>
          </a:p>
          <a:p>
            <a:r>
              <a:rPr lang="hu-HU" dirty="0"/>
              <a:t>1 üzleti ötlet kidolgozása</a:t>
            </a:r>
          </a:p>
          <a:p>
            <a:r>
              <a:rPr lang="hu-HU" dirty="0"/>
              <a:t>Szakemberek mentorálásával</a:t>
            </a:r>
          </a:p>
          <a:p>
            <a:r>
              <a:rPr lang="hu-HU" dirty="0"/>
              <a:t>4 perces prezentáció (angolul vagy magyarul)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11B3F86-0D7B-C549-99BF-98FB9DB79E4E}"/>
              </a:ext>
            </a:extLst>
          </p:cNvPr>
          <p:cNvSpPr txBox="1"/>
          <p:nvPr/>
        </p:nvSpPr>
        <p:spPr>
          <a:xfrm>
            <a:off x="3180080" y="6126480"/>
            <a:ext cx="638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b="1" dirty="0">
                <a:hlinkClick r:id="rId2"/>
              </a:rPr>
              <a:t>https://ejam.hu/hu/innovacios-nap/</a:t>
            </a:r>
            <a:r>
              <a:rPr lang="hu-HU" sz="1800" b="1" dirty="0"/>
              <a:t> </a:t>
            </a:r>
            <a:endParaRPr lang="hu-HU" dirty="0"/>
          </a:p>
        </p:txBody>
      </p:sp>
      <p:pic>
        <p:nvPicPr>
          <p:cNvPr id="7" name="Kép 6" descr="A képen ruházat, fedett pályás, személy, ember látható&#10;&#10;Automatikusan generált leírás">
            <a:extLst>
              <a:ext uri="{FF2B5EF4-FFF2-40B4-BE49-F238E27FC236}">
                <a16:creationId xmlns:a16="http://schemas.microsoft.com/office/drawing/2014/main" id="{E5D892B1-31EE-93CB-6C26-476669F50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1780860"/>
            <a:ext cx="3418840" cy="1922927"/>
          </a:xfrm>
          <a:prstGeom prst="rect">
            <a:avLst/>
          </a:prstGeom>
        </p:spPr>
      </p:pic>
      <p:pic>
        <p:nvPicPr>
          <p:cNvPr id="9" name="Kép 8" descr="A képen személy, fedett pályás, computer, ruházat látható&#10;&#10;Automatikusan generált leírás">
            <a:extLst>
              <a:ext uri="{FF2B5EF4-FFF2-40B4-BE49-F238E27FC236}">
                <a16:creationId xmlns:a16="http://schemas.microsoft.com/office/drawing/2014/main" id="{E53D51C9-0F92-6B69-6F4B-F3118E85B4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2" r="7013"/>
          <a:stretch/>
        </p:blipFill>
        <p:spPr>
          <a:xfrm>
            <a:off x="7520940" y="3771628"/>
            <a:ext cx="3395980" cy="191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89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9BD0D0-903B-DB22-10D9-745F3A612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Kísérő események – €co, no mi?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F570387-12CE-5B46-5ED4-849D288B9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7840"/>
            <a:ext cx="10515600" cy="3593465"/>
          </a:xfrm>
        </p:spPr>
        <p:txBody>
          <a:bodyPr/>
          <a:lstStyle/>
          <a:p>
            <a:r>
              <a:rPr lang="hu-HU" dirty="0">
                <a:solidFill>
                  <a:srgbClr val="444444"/>
                </a:solidFill>
                <a:latin typeface="Open Sans" panose="020B0606030504020204" pitchFamily="34" charset="0"/>
              </a:rPr>
              <a:t>Vállalkozói és gazdasági tájékozottság</a:t>
            </a:r>
          </a:p>
          <a:p>
            <a:r>
              <a:rPr lang="hu-HU" dirty="0">
                <a:solidFill>
                  <a:srgbClr val="444444"/>
                </a:solidFill>
                <a:latin typeface="Open Sans" panose="020B0606030504020204" pitchFamily="34" charset="0"/>
              </a:rPr>
              <a:t>Nagy kérdésbankból kérdések</a:t>
            </a:r>
          </a:p>
          <a:p>
            <a:r>
              <a:rPr lang="hu-HU" dirty="0">
                <a:solidFill>
                  <a:srgbClr val="444444"/>
                </a:solidFill>
                <a:latin typeface="Open Sans" panose="020B0606030504020204" pitchFamily="34" charset="0"/>
              </a:rPr>
              <a:t>Díjak havonta (iskolának és diákoknak)</a:t>
            </a:r>
          </a:p>
          <a:p>
            <a:endParaRPr lang="hu-HU" dirty="0">
              <a:solidFill>
                <a:srgbClr val="444444"/>
              </a:solidFill>
              <a:latin typeface="Open Sans" panose="020B0606030504020204" pitchFamily="34" charset="0"/>
            </a:endParaRPr>
          </a:p>
          <a:p>
            <a:r>
              <a:rPr lang="hu-HU" dirty="0">
                <a:solidFill>
                  <a:srgbClr val="444444"/>
                </a:solidFill>
                <a:latin typeface="Open Sans" panose="020B0606030504020204" pitchFamily="34" charset="0"/>
              </a:rPr>
              <a:t>MÁRCIUS 1-től indul (PÉNZ7 oldala)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E0AB34C-5D95-DC7B-F40F-912ECC77B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233" y="4720959"/>
            <a:ext cx="3948921" cy="1821918"/>
          </a:xfrm>
          <a:prstGeom prst="rect">
            <a:avLst/>
          </a:prstGeom>
        </p:spPr>
      </p:pic>
      <p:pic>
        <p:nvPicPr>
          <p:cNvPr id="9" name="Kép 8" descr="A képen képernyőkép, szöveg, Multimédiás szoftver látható&#10;&#10;Automatikusan generált leírás">
            <a:extLst>
              <a:ext uri="{FF2B5EF4-FFF2-40B4-BE49-F238E27FC236}">
                <a16:creationId xmlns:a16="http://schemas.microsoft.com/office/drawing/2014/main" id="{C3051D76-2E33-968B-5543-3DAF53B84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548" y="4153326"/>
            <a:ext cx="3691772" cy="2414893"/>
          </a:xfrm>
          <a:prstGeom prst="rect">
            <a:avLst/>
          </a:prstGeom>
        </p:spPr>
      </p:pic>
      <p:pic>
        <p:nvPicPr>
          <p:cNvPr id="11" name="Kép 10" descr="A képen szöveg, képernyőkép, rajzfilm látható&#10;&#10;Automatikusan generált leírás">
            <a:extLst>
              <a:ext uri="{FF2B5EF4-FFF2-40B4-BE49-F238E27FC236}">
                <a16:creationId xmlns:a16="http://schemas.microsoft.com/office/drawing/2014/main" id="{81BCB211-8287-8498-7E9B-B01E77055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548" y="1497227"/>
            <a:ext cx="3693566" cy="241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40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5AFAE8-5F79-7E07-3390-B1AC8F4F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Kérdések, visszajelzés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C859DDC-FA62-C18F-925A-71983ECE0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4920"/>
            <a:ext cx="10515600" cy="2948621"/>
          </a:xfrm>
        </p:spPr>
        <p:txBody>
          <a:bodyPr/>
          <a:lstStyle/>
          <a:p>
            <a:pPr marL="0" indent="0" algn="ctr">
              <a:buNone/>
            </a:pPr>
            <a:r>
              <a:rPr lang="hu-HU" b="1" u="sng" dirty="0"/>
              <a:t>ELÉRHETŐSÉG</a:t>
            </a:r>
          </a:p>
          <a:p>
            <a:pPr marL="0" indent="0" algn="ctr">
              <a:buNone/>
            </a:pPr>
            <a:r>
              <a:rPr lang="hu-HU" dirty="0"/>
              <a:t>PÉNZ7/ Kapcsolat (</a:t>
            </a:r>
            <a:r>
              <a:rPr lang="hu-HU" dirty="0">
                <a:hlinkClick r:id="rId2"/>
              </a:rPr>
              <a:t>https://penz7.hu/kapcsolat.cshtml</a:t>
            </a:r>
            <a:r>
              <a:rPr lang="hu-HU" dirty="0"/>
              <a:t>)</a:t>
            </a:r>
          </a:p>
          <a:p>
            <a:pPr marL="0" indent="0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dirty="0">
                <a:hlinkClick r:id="rId3"/>
              </a:rPr>
              <a:t>pénz7@ejam.hu</a:t>
            </a:r>
            <a:endParaRPr lang="hu-HU" dirty="0"/>
          </a:p>
          <a:p>
            <a:pPr marL="0" indent="0" algn="ctr">
              <a:buNone/>
            </a:pPr>
            <a:r>
              <a:rPr lang="hu-HU" dirty="0"/>
              <a:t>70/272-2312</a:t>
            </a:r>
          </a:p>
        </p:txBody>
      </p:sp>
    </p:spTree>
    <p:extLst>
      <p:ext uri="{BB962C8B-B14F-4D97-AF65-F5344CB8AC3E}">
        <p14:creationId xmlns:p14="http://schemas.microsoft.com/office/powerpoint/2010/main" val="788723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6B19C3-ABBF-C62D-C3F7-96A9786E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PÉNZ7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EB844A7-D207-70AA-8FD4-304026D77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Tizedik alkalommal</a:t>
            </a:r>
          </a:p>
          <a:p>
            <a:r>
              <a:rPr lang="hu-HU" dirty="0"/>
              <a:t>2017-től vállalkozói résszel</a:t>
            </a:r>
          </a:p>
          <a:p>
            <a:endParaRPr lang="hu-HU" dirty="0"/>
          </a:p>
          <a:p>
            <a:r>
              <a:rPr lang="hu-HU" b="1" dirty="0">
                <a:solidFill>
                  <a:srgbClr val="444444"/>
                </a:solidFill>
                <a:latin typeface="Open Sans" panose="020B0606030504020204" pitchFamily="34" charset="0"/>
              </a:rPr>
              <a:t>Célja: A fiatalok pénzügyi tudásának bővítése mellett a</a:t>
            </a:r>
            <a:r>
              <a:rPr lang="hu-HU" b="1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vállalkozói kompetenciafejlesztése és a vállalkozói ismeretek élményalapú átadása.</a:t>
            </a:r>
            <a:endParaRPr lang="hu-HU" dirty="0"/>
          </a:p>
        </p:txBody>
      </p:sp>
      <p:pic>
        <p:nvPicPr>
          <p:cNvPr id="4" name="Kép 3" descr="Képtalálat a következőre: „penz7 nagykövet”">
            <a:extLst>
              <a:ext uri="{FF2B5EF4-FFF2-40B4-BE49-F238E27FC236}">
                <a16:creationId xmlns:a16="http://schemas.microsoft.com/office/drawing/2014/main" id="{E04E08ED-F9D1-38F1-9066-DE9862F86F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027" y="1704974"/>
            <a:ext cx="1359853" cy="1813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181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D6EF051-E72E-8CAC-9776-9DE186D1C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Vállalkozói rész felépítése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FD593A-4D87-68DE-2DF1-5AB859907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440"/>
            <a:ext cx="10515600" cy="3672840"/>
          </a:xfrm>
        </p:spPr>
        <p:txBody>
          <a:bodyPr/>
          <a:lstStyle/>
          <a:p>
            <a:r>
              <a:rPr lang="hu-HU" dirty="0"/>
              <a:t>1-3 tanóra! </a:t>
            </a:r>
            <a:r>
              <a:rPr lang="hu-HU" sz="2000" dirty="0"/>
              <a:t>(tananyagok hossza eltérő lehet)</a:t>
            </a:r>
            <a:endParaRPr lang="hu-HU" dirty="0"/>
          </a:p>
          <a:p>
            <a:pPr lvl="1"/>
            <a:r>
              <a:rPr lang="hu-HU" dirty="0"/>
              <a:t>Vállalkozz Okosan!</a:t>
            </a:r>
          </a:p>
          <a:p>
            <a:pPr lvl="2"/>
            <a:r>
              <a:rPr lang="hu-HU" dirty="0"/>
              <a:t>Versenyelőny és egyedivé válás</a:t>
            </a:r>
          </a:p>
          <a:p>
            <a:pPr lvl="2"/>
            <a:r>
              <a:rPr lang="hu-HU" dirty="0"/>
              <a:t>Számok és statisztikák kalandjai a vállalkozásunkban</a:t>
            </a:r>
          </a:p>
          <a:p>
            <a:pPr lvl="2"/>
            <a:r>
              <a:rPr lang="hu-HU" dirty="0"/>
              <a:t>Az előrejelzés tudománya az értékesítésünkben.</a:t>
            </a:r>
          </a:p>
          <a:p>
            <a:pPr lvl="2"/>
            <a:endParaRPr lang="hu-HU" dirty="0"/>
          </a:p>
          <a:p>
            <a:r>
              <a:rPr lang="hu-HU" dirty="0"/>
              <a:t>+1 tanóra </a:t>
            </a:r>
            <a:r>
              <a:rPr lang="hu-HU" sz="2000" dirty="0"/>
              <a:t>(opcionális)</a:t>
            </a:r>
          </a:p>
          <a:p>
            <a:pPr lvl="1"/>
            <a:r>
              <a:rPr lang="hu-HU" dirty="0"/>
              <a:t>Vállalkozói önkéntes órája</a:t>
            </a:r>
          </a:p>
          <a:p>
            <a:pPr lvl="1"/>
            <a:r>
              <a:rPr lang="hu-HU" dirty="0"/>
              <a:t>Vagy mintaóra</a:t>
            </a:r>
          </a:p>
          <a:p>
            <a:pPr lvl="2"/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A0758EC6-9FCB-6B02-4004-00E4737FCCD5}"/>
              </a:ext>
            </a:extLst>
          </p:cNvPr>
          <p:cNvSpPr txBox="1"/>
          <p:nvPr/>
        </p:nvSpPr>
        <p:spPr>
          <a:xfrm>
            <a:off x="3434080" y="6014720"/>
            <a:ext cx="5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hlinkClick r:id="rId2"/>
              </a:rPr>
              <a:t>https://vallalkozzokosan.eu/</a:t>
            </a:r>
            <a:r>
              <a:rPr lang="hu-HU" dirty="0"/>
              <a:t> 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DFEC4DA-6472-4723-40CD-EA46F89CE0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96" r="1166" b="5629"/>
          <a:stretch/>
        </p:blipFill>
        <p:spPr>
          <a:xfrm>
            <a:off x="7578214" y="1261351"/>
            <a:ext cx="3863089" cy="1892457"/>
          </a:xfrm>
          <a:prstGeom prst="rect">
            <a:avLst/>
          </a:prstGeom>
        </p:spPr>
      </p:pic>
      <p:pic>
        <p:nvPicPr>
          <p:cNvPr id="6" name="Kép 5" descr="A képen szöveg, ruházat, prezentáció, fedett pályás látható&#10;&#10;Automatikusan generált leírás">
            <a:extLst>
              <a:ext uri="{FF2B5EF4-FFF2-40B4-BE49-F238E27FC236}">
                <a16:creationId xmlns:a16="http://schemas.microsoft.com/office/drawing/2014/main" id="{6BEDD71C-A046-1981-E9C6-353CF9766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341363"/>
            <a:ext cx="3831463" cy="215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51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1E3B95-F21B-4D06-D913-D9C3CEFBD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Választható tananyagok (1-3 tanóra)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C7D5D6-A40C-A590-73D5-2E4B8EAC2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800" y="1862140"/>
            <a:ext cx="10033000" cy="3824285"/>
          </a:xfrm>
        </p:spPr>
        <p:txBody>
          <a:bodyPr>
            <a:normAutofit/>
          </a:bodyPr>
          <a:lstStyle/>
          <a:p>
            <a:r>
              <a:rPr lang="hu-HU" dirty="0"/>
              <a:t>Regisztráció a Vállalkozz Okosan oldalán!</a:t>
            </a:r>
          </a:p>
          <a:p>
            <a:pPr marL="914400" lvl="2" indent="0">
              <a:buNone/>
            </a:pPr>
            <a:r>
              <a:rPr lang="hu-HU" sz="2400" dirty="0"/>
              <a:t>(</a:t>
            </a:r>
            <a:r>
              <a:rPr lang="hu-HU" dirty="0"/>
              <a:t>nem egyezik meg a PÉNZ7 regisztrációjával</a:t>
            </a:r>
            <a:r>
              <a:rPr lang="hu-HU" sz="2400" dirty="0"/>
              <a:t>)</a:t>
            </a:r>
          </a:p>
          <a:p>
            <a:pPr marL="0" indent="0">
              <a:buNone/>
            </a:pPr>
            <a:endParaRPr lang="hu-HU" sz="2000" dirty="0"/>
          </a:p>
          <a:p>
            <a:r>
              <a:rPr lang="hu-HU" dirty="0"/>
              <a:t>Ami szükséges:</a:t>
            </a:r>
          </a:p>
          <a:p>
            <a:pPr lvl="1"/>
            <a:r>
              <a:rPr lang="hu-HU" dirty="0"/>
              <a:t>Felhasználónév</a:t>
            </a:r>
          </a:p>
          <a:p>
            <a:pPr lvl="1"/>
            <a:r>
              <a:rPr lang="hu-HU" dirty="0"/>
              <a:t>Vezetéknév és Keresztnév</a:t>
            </a:r>
          </a:p>
          <a:p>
            <a:pPr lvl="1"/>
            <a:r>
              <a:rPr lang="hu-HU" dirty="0"/>
              <a:t>E-mail cím</a:t>
            </a:r>
          </a:p>
          <a:p>
            <a:pPr lvl="1"/>
            <a:r>
              <a:rPr lang="hu-HU" dirty="0"/>
              <a:t>Jelszó 2x</a:t>
            </a:r>
          </a:p>
          <a:p>
            <a:pPr lvl="1"/>
            <a:r>
              <a:rPr lang="hu-HU" dirty="0">
                <a:sym typeface="Wingdings" panose="05000000000000000000" pitchFamily="2" charset="2"/>
              </a:rPr>
              <a:t> Felhasználó feltételek elfogadása</a:t>
            </a:r>
            <a:endParaRPr lang="hu-HU" dirty="0"/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CB4C4A4-67DC-3BDF-5A0C-0177A933F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33" t="14075" r="37084" b="7407"/>
          <a:stretch/>
        </p:blipFill>
        <p:spPr>
          <a:xfrm>
            <a:off x="8900160" y="2008642"/>
            <a:ext cx="2245360" cy="353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97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EAD4A3C-484A-20F9-792D-5DCD8228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Választható tananyagok (1-3 tanóra)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F6E3E65-6364-F6F3-DB00-12D871BBA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2140"/>
            <a:ext cx="10515600" cy="3664585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3 tananyag közül EGYET kell kiválasztani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BDE5CA4-0274-FEBF-138F-B75D8CC60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960" y="2322950"/>
            <a:ext cx="7429982" cy="336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84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DF5E66-49DE-D46A-31F7-C81AA287C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Vállalkozói tananyagok (1-3. óra)</a:t>
            </a:r>
          </a:p>
        </p:txBody>
      </p:sp>
      <p:pic>
        <p:nvPicPr>
          <p:cNvPr id="4" name="Kép 3" descr="A képen szöveg, képernyőkép, Betűtípus, dokumentum látható&#10;&#10;Automatikusan generált leírás">
            <a:extLst>
              <a:ext uri="{FF2B5EF4-FFF2-40B4-BE49-F238E27FC236}">
                <a16:creationId xmlns:a16="http://schemas.microsoft.com/office/drawing/2014/main" id="{FD3653F2-0F18-0EA8-6CDB-A8A856CE1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60" y="1807463"/>
            <a:ext cx="2742303" cy="3877335"/>
          </a:xfrm>
          <a:prstGeom prst="rect">
            <a:avLst/>
          </a:prstGeom>
        </p:spPr>
      </p:pic>
      <p:pic>
        <p:nvPicPr>
          <p:cNvPr id="8" name="Kép 7" descr="A képen szöveg, képernyőkép, Betűtípus, tervezés látható&#10;&#10;Automatikusan generált leírás">
            <a:extLst>
              <a:ext uri="{FF2B5EF4-FFF2-40B4-BE49-F238E27FC236}">
                <a16:creationId xmlns:a16="http://schemas.microsoft.com/office/drawing/2014/main" id="{6795BA8E-7EE6-0947-5D94-5227B01E9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34" y="1807463"/>
            <a:ext cx="2742303" cy="3877335"/>
          </a:xfrm>
          <a:prstGeom prst="rect">
            <a:avLst/>
          </a:prstGeom>
        </p:spPr>
      </p:pic>
      <p:pic>
        <p:nvPicPr>
          <p:cNvPr id="11" name="Kép 10" descr="A képen szöveg, képernyőkép, Betűtípus, dokumentum látható&#10;&#10;Automatikusan generált leírás">
            <a:extLst>
              <a:ext uri="{FF2B5EF4-FFF2-40B4-BE49-F238E27FC236}">
                <a16:creationId xmlns:a16="http://schemas.microsoft.com/office/drawing/2014/main" id="{CB0696B0-A3F4-404B-41E0-B627BF127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308" y="1807462"/>
            <a:ext cx="2742303" cy="387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46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0DE11C-95C9-4AA5-0571-4BB397BB1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Vállalkozói tananyagok (1-3 tanóra)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D122200-6A01-C5A8-EFEE-977567F10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004380"/>
            <a:ext cx="6410960" cy="3502340"/>
          </a:xfrm>
        </p:spPr>
        <p:txBody>
          <a:bodyPr>
            <a:normAutofit fontScale="92500" lnSpcReduction="10000"/>
          </a:bodyPr>
          <a:lstStyle/>
          <a:p>
            <a:r>
              <a:rPr lang="hu-HU" b="1" u="sng" dirty="0"/>
              <a:t>Felvezető történet: </a:t>
            </a:r>
            <a:r>
              <a:rPr lang="hu-HU" dirty="0"/>
              <a:t>Egy szituációt vázol fel, amelyre felépíti a tananyagot és végig vezet. (</a:t>
            </a:r>
            <a:r>
              <a:rPr lang="hu-HU" dirty="0" err="1"/>
              <a:t>pl</a:t>
            </a:r>
            <a:r>
              <a:rPr lang="hu-HU" dirty="0"/>
              <a:t>: Versenyelőny és egyedivé válás– panzió)</a:t>
            </a:r>
          </a:p>
          <a:p>
            <a:pPr marL="0" indent="0">
              <a:buNone/>
            </a:pPr>
            <a:endParaRPr lang="hu-HU" sz="1600" dirty="0"/>
          </a:p>
          <a:p>
            <a:r>
              <a:rPr lang="hu-HU" b="1" u="sng" dirty="0"/>
              <a:t>Üzleti koncepció: </a:t>
            </a:r>
            <a:r>
              <a:rPr lang="hu-HU" dirty="0"/>
              <a:t>Maga a tananyag, fogalom magyarázatokkal, esettanulmányokkal, szabályokkal.</a:t>
            </a:r>
          </a:p>
          <a:p>
            <a:endParaRPr lang="hu-HU" sz="1800" dirty="0"/>
          </a:p>
          <a:p>
            <a:r>
              <a:rPr lang="hu-HU" b="1" u="sng" dirty="0"/>
              <a:t>Technológiai készség: </a:t>
            </a:r>
            <a:r>
              <a:rPr lang="hu-HU" dirty="0"/>
              <a:t>Gyakorlati példa.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C2B911D-278A-E391-9002-6AA9D3609A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78" r="4667" b="5481"/>
          <a:stretch/>
        </p:blipFill>
        <p:spPr>
          <a:xfrm>
            <a:off x="7142480" y="2326640"/>
            <a:ext cx="4926463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0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FD08CCE-C35A-2D24-92B1-22E3E88FD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Vállalkozói tananyagok (1-3 tanóra)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349ABE1-6D77-C182-977C-2AABEB0C2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6120"/>
            <a:ext cx="5146040" cy="3550920"/>
          </a:xfrm>
        </p:spPr>
        <p:txBody>
          <a:bodyPr/>
          <a:lstStyle/>
          <a:p>
            <a:r>
              <a:rPr lang="hu-HU" dirty="0"/>
              <a:t>Mintaóra</a:t>
            </a:r>
          </a:p>
          <a:p>
            <a:r>
              <a:rPr lang="hu-HU" dirty="0"/>
              <a:t>Tananyag részei (egymás után)</a:t>
            </a:r>
          </a:p>
          <a:p>
            <a:endParaRPr lang="hu-HU" dirty="0"/>
          </a:p>
          <a:p>
            <a:pPr marL="0" indent="0">
              <a:buNone/>
            </a:pPr>
            <a:r>
              <a:rPr lang="hu-HU" dirty="0"/>
              <a:t>Befejezés után válik elérhetővé:</a:t>
            </a:r>
          </a:p>
          <a:p>
            <a:r>
              <a:rPr lang="hu-HU" dirty="0"/>
              <a:t>Tanúsítvány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D52A971-B86E-B8FE-B974-0E7628650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509" y="2116701"/>
            <a:ext cx="4585931" cy="322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86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0798993-F3DD-71E0-3855-28585C7F6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Önkéntes nélkül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7426399-4E1F-138D-0E00-8A58A62BA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8200"/>
            <a:ext cx="10515600" cy="3324225"/>
          </a:xfrm>
        </p:spPr>
        <p:txBody>
          <a:bodyPr>
            <a:normAutofit/>
          </a:bodyPr>
          <a:lstStyle/>
          <a:p>
            <a:r>
              <a:rPr lang="hu-HU" dirty="0"/>
              <a:t>1 tananyag kitöltése</a:t>
            </a:r>
          </a:p>
          <a:p>
            <a:pPr lvl="1"/>
            <a:r>
              <a:rPr lang="hu-HU" dirty="0"/>
              <a:t>Órai keretek között közösen</a:t>
            </a:r>
          </a:p>
          <a:p>
            <a:pPr lvl="1"/>
            <a:r>
              <a:rPr lang="hu-HU" dirty="0"/>
              <a:t>Egyénileg – házi feladatként</a:t>
            </a:r>
          </a:p>
          <a:p>
            <a:pPr lvl="1"/>
            <a:r>
              <a:rPr lang="hu-HU" dirty="0"/>
              <a:t>Tanúsítvány bizonyítja a kitöltést</a:t>
            </a:r>
          </a:p>
          <a:p>
            <a:pPr lvl="1"/>
            <a:endParaRPr lang="hu-HU" dirty="0"/>
          </a:p>
          <a:p>
            <a:r>
              <a:rPr lang="hu-HU" dirty="0"/>
              <a:t>+1 óra Opcionális</a:t>
            </a:r>
          </a:p>
          <a:p>
            <a:pPr lvl="1"/>
            <a:r>
              <a:rPr lang="hu-HU" dirty="0"/>
              <a:t>Mintaóra felvétel megtekintése közösen, tanórán</a:t>
            </a:r>
          </a:p>
          <a:p>
            <a:pPr marL="1371600" lvl="3" indent="0">
              <a:buNone/>
            </a:pPr>
            <a:r>
              <a:rPr lang="hu-HU" dirty="0"/>
              <a:t>A mintaórák a vallalkozzokosan.eu oldalon érhetőek el. 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7174FF7-5252-8B1F-CF60-D31457417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520" y="1425575"/>
            <a:ext cx="5013960" cy="273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69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427</Words>
  <Application>Microsoft Office PowerPoint</Application>
  <PresentationFormat>Szélesvásznú</PresentationFormat>
  <Paragraphs>94</Paragraphs>
  <Slides>14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Montserrat ExtraBold</vt:lpstr>
      <vt:lpstr>Open Sans</vt:lpstr>
      <vt:lpstr>Wingdings</vt:lpstr>
      <vt:lpstr>Office-téma</vt:lpstr>
      <vt:lpstr>PÉNZ7  (március 4-8.)  Vállalkozói témarész</vt:lpstr>
      <vt:lpstr>PÉNZ7</vt:lpstr>
      <vt:lpstr>Vállalkozói rész felépítése</vt:lpstr>
      <vt:lpstr>Választható tananyagok (1-3 tanóra)</vt:lpstr>
      <vt:lpstr>Választható tananyagok (1-3 tanóra)</vt:lpstr>
      <vt:lpstr>Vállalkozói tananyagok (1-3. óra)</vt:lpstr>
      <vt:lpstr>Vállalkozói tananyagok (1-3 tanóra)</vt:lpstr>
      <vt:lpstr>Vállalkozói tananyagok (1-3 tanóra)</vt:lpstr>
      <vt:lpstr>Önkéntes nélkül</vt:lpstr>
      <vt:lpstr>Önkéntessel</vt:lpstr>
      <vt:lpstr>Kísérőesemények</vt:lpstr>
      <vt:lpstr>Kísérő események – Innovation Challenge</vt:lpstr>
      <vt:lpstr>Kísérő események – €co, no mi? </vt:lpstr>
      <vt:lpstr>Kérdések, visszajelzés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Szögi Anita</dc:creator>
  <cp:lastModifiedBy>Szögi Anita</cp:lastModifiedBy>
  <cp:revision>9</cp:revision>
  <dcterms:created xsi:type="dcterms:W3CDTF">2023-02-02T09:21:10Z</dcterms:created>
  <dcterms:modified xsi:type="dcterms:W3CDTF">2024-02-27T13:35:33Z</dcterms:modified>
</cp:coreProperties>
</file>